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Source Code Pro" panose="020B0604020202020204" charset="0"/>
      <p:regular r:id="rId9"/>
      <p:bold r:id="rId10"/>
    </p:embeddedFont>
    <p:embeddedFont>
      <p:font typeface="Architects Daughter" panose="020B0604020202020204" charset="0"/>
      <p:regular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Amatic SC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9783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92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74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10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70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10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8000"/>
            </a:lvl1pPr>
            <a:lvl2pPr lvl="1" algn="ctr" rtl="0">
              <a:spcBef>
                <a:spcPts val="0"/>
              </a:spcBef>
              <a:buSzPct val="100000"/>
              <a:defRPr sz="8000"/>
            </a:lvl2pPr>
            <a:lvl3pPr lvl="2" algn="ctr" rtl="0">
              <a:spcBef>
                <a:spcPts val="0"/>
              </a:spcBef>
              <a:buSzPct val="100000"/>
              <a:defRPr sz="8000"/>
            </a:lvl3pPr>
            <a:lvl4pPr lvl="3" algn="ctr" rtl="0">
              <a:spcBef>
                <a:spcPts val="0"/>
              </a:spcBef>
              <a:buSzPct val="100000"/>
              <a:defRPr sz="8000"/>
            </a:lvl4pPr>
            <a:lvl5pPr lvl="4" algn="ctr" rtl="0">
              <a:spcBef>
                <a:spcPts val="0"/>
              </a:spcBef>
              <a:buSzPct val="100000"/>
              <a:defRPr sz="8000"/>
            </a:lvl5pPr>
            <a:lvl6pPr lvl="5" algn="ctr" rtl="0">
              <a:spcBef>
                <a:spcPts val="0"/>
              </a:spcBef>
              <a:buSzPct val="100000"/>
              <a:defRPr sz="8000"/>
            </a:lvl6pPr>
            <a:lvl7pPr lvl="6" algn="ctr" rtl="0">
              <a:spcBef>
                <a:spcPts val="0"/>
              </a:spcBef>
              <a:buSzPct val="100000"/>
              <a:defRPr sz="8000"/>
            </a:lvl7pPr>
            <a:lvl8pPr lvl="7" algn="ctr" rtl="0">
              <a:spcBef>
                <a:spcPts val="0"/>
              </a:spcBef>
              <a:buSzPct val="100000"/>
              <a:defRPr sz="8000"/>
            </a:lvl8pPr>
            <a:lvl9pPr lvl="8" algn="ctr" rtl="0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80175" y="1594100"/>
            <a:ext cx="8520600" cy="1613700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>
                <a:latin typeface="Amatic SC"/>
                <a:ea typeface="Amatic SC"/>
                <a:cs typeface="Amatic SC"/>
                <a:sym typeface="Amatic SC"/>
              </a:rPr>
              <a:t>Intentional Communication is </a:t>
            </a:r>
          </a:p>
          <a:p>
            <a:pPr lvl="0">
              <a:spcBef>
                <a:spcPts val="0"/>
              </a:spcBef>
              <a:buNone/>
            </a:pPr>
            <a:r>
              <a:rPr lang="en" sz="6000" b="1">
                <a:latin typeface="Amatic SC"/>
                <a:ea typeface="Amatic SC"/>
                <a:cs typeface="Amatic SC"/>
                <a:sym typeface="Amatic SC"/>
              </a:rPr>
              <a:t>an Art Form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5850" y="292850"/>
            <a:ext cx="88065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Saying What You’re NOT Saying- </a:t>
            </a:r>
            <a:r>
              <a:rPr lang="en">
                <a:solidFill>
                  <a:srgbClr val="980000"/>
                </a:solidFill>
              </a:rPr>
              <a:t>Message Clear &amp; Memorable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3462900" cy="58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Betrayed by Body Language?</a:t>
            </a:r>
          </a:p>
          <a:p>
            <a:pPr lvl="0" rtl="0">
              <a:spcBef>
                <a:spcPts val="0"/>
              </a:spcBef>
              <a:buNone/>
            </a:pPr>
            <a:endParaRPr sz="700"/>
          </a:p>
          <a:p>
            <a:pPr lvl="0" rtl="0">
              <a:spcBef>
                <a:spcPts val="0"/>
              </a:spcBef>
              <a:buNone/>
            </a:pPr>
            <a:endParaRPr sz="7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614050" y="2422450"/>
            <a:ext cx="1887300" cy="5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Wrinkled Forehead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005500" y="3019625"/>
            <a:ext cx="62100" cy="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2377250" y="1856987"/>
            <a:ext cx="2124000" cy="3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Avoiding Eye Contact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388525" y="3143575"/>
            <a:ext cx="2180100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Tightly pinched mouth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5092775" y="2422450"/>
            <a:ext cx="1667700" cy="4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Foot Tapping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2867450" y="3180175"/>
            <a:ext cx="1633800" cy="4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rPr>
              <a:t>Crossed Arms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5126600" y="4163250"/>
            <a:ext cx="3582900" cy="7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Intentional Gestures Send Signals that Match the Message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5850" y="4788475"/>
            <a:ext cx="6100199" cy="2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700">
                <a:latin typeface="Architects Daughter"/>
                <a:ea typeface="Architects Daughter"/>
                <a:cs typeface="Architects Daughter"/>
                <a:sym typeface="Architects Daughter"/>
              </a:rPr>
              <a:t>Ramsey, Robert D. (2009).  How to Say the Right Thing Every Time: Communicating Well with Students, Staff,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700">
                <a:latin typeface="Architects Daughter"/>
                <a:ea typeface="Architects Daughter"/>
                <a:cs typeface="Architects Daughter"/>
                <a:sym typeface="Architects Daughter"/>
              </a:rPr>
              <a:t>Parents and the Public. Corwin Press: Thousand Oaks, CA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 rot="-1028677">
            <a:off x="7637671" y="1126047"/>
            <a:ext cx="1116408" cy="522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60%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3400" y="292850"/>
            <a:ext cx="87288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Saying What You’re NOT Saying- </a:t>
            </a:r>
            <a:r>
              <a:rPr lang="en">
                <a:solidFill>
                  <a:srgbClr val="134F5C"/>
                </a:solidFill>
              </a:rPr>
              <a:t>Message Clear &amp; Memorable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ln w="38100" cap="flat" cmpd="thinThick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Open Arms	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Relaxed Stance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Moving Closer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Leaning Forward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Touching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ln w="38100" cap="flat" cmpd="thinThick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Flaring Nostrils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Adjusting Clothes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Leaning Backward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Lowered Eyes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Hands on Hips</a:t>
            </a:r>
          </a:p>
        </p:txBody>
      </p:sp>
      <p:sp>
        <p:nvSpPr>
          <p:cNvPr id="124" name="Shape 124"/>
          <p:cNvSpPr txBox="1"/>
          <p:nvPr/>
        </p:nvSpPr>
        <p:spPr>
          <a:xfrm rot="-1653310">
            <a:off x="1867217" y="1458361"/>
            <a:ext cx="1684815" cy="387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Positive Gestures</a:t>
            </a:r>
          </a:p>
        </p:txBody>
      </p:sp>
      <p:sp>
        <p:nvSpPr>
          <p:cNvPr id="125" name="Shape 125"/>
          <p:cNvSpPr txBox="1"/>
          <p:nvPr/>
        </p:nvSpPr>
        <p:spPr>
          <a:xfrm rot="-1653310">
            <a:off x="6646517" y="1396036"/>
            <a:ext cx="1684815" cy="387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rPr>
              <a:t>Negative Gestures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32650" y="4743250"/>
            <a:ext cx="4866000" cy="4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700">
                <a:latin typeface="Architects Daughter"/>
                <a:ea typeface="Architects Daughter"/>
                <a:cs typeface="Architects Daughter"/>
                <a:sym typeface="Architects Daughter"/>
              </a:rPr>
              <a:t>Ramsey, Robert D. (2009).  How to Say the Right Thing Every Time: Communicating Well with Students, Staff,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700">
                <a:latin typeface="Architects Daughter"/>
                <a:ea typeface="Architects Daughter"/>
                <a:cs typeface="Architects Daughter"/>
                <a:sym typeface="Architects Daughter"/>
              </a:rPr>
              <a:t>Parents and the Public. Corwin Press: Thousand Oaks, CA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800" y="2878950"/>
            <a:ext cx="2255025" cy="16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073" y="2780575"/>
            <a:ext cx="2383774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2925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Saying What You’re NOT Saying- </a:t>
            </a:r>
            <a:r>
              <a:rPr lang="en">
                <a:solidFill>
                  <a:srgbClr val="0B5394"/>
                </a:solidFill>
              </a:rPr>
              <a:t>Trustworthy Appearance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42150" y="4497675"/>
            <a:ext cx="5221500" cy="5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700">
                <a:solidFill>
                  <a:srgbClr val="55555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Degroot, T., &amp; Gooty, J. (2009). Can nonverbal cues be used to make meaningful personality attributions in employment interviews?</a:t>
            </a:r>
            <a:r>
              <a:rPr lang="en" sz="700" i="1">
                <a:solidFill>
                  <a:srgbClr val="55555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 Journal of Business and Psychology, 24</a:t>
            </a:r>
            <a:r>
              <a:rPr lang="en" sz="700">
                <a:solidFill>
                  <a:srgbClr val="55555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(2), 179-192.</a:t>
            </a:r>
            <a:r>
              <a:rPr lang="en" sz="900">
                <a:solidFill>
                  <a:srgbClr val="55555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                                                         </a:t>
            </a:r>
            <a:r>
              <a:rPr lang="en" sz="700">
                <a:solidFill>
                  <a:srgbClr val="55555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Wong, H. K., &amp; Wong, R. T. (1998). </a:t>
            </a:r>
            <a:r>
              <a:rPr lang="en" sz="700" i="1">
                <a:solidFill>
                  <a:srgbClr val="55555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The First Days of School: How to Be an Effective Teacher</a:t>
            </a:r>
            <a:r>
              <a:rPr lang="en" sz="900">
                <a:solidFill>
                  <a:srgbClr val="55555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  <a:r>
              <a:rPr lang="en" sz="700">
                <a:solidFill>
                  <a:srgbClr val="55555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Chicago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72925" y="1156675"/>
            <a:ext cx="2480100" cy="10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Psychological Constructs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  <a:latin typeface="Amatic SC"/>
                <a:ea typeface="Amatic SC"/>
                <a:cs typeface="Amatic SC"/>
                <a:sym typeface="Amatic SC"/>
              </a:rPr>
              <a:t>Unmeasurable variables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  <a:latin typeface="Amatic SC"/>
                <a:ea typeface="Amatic SC"/>
                <a:cs typeface="Amatic SC"/>
                <a:sym typeface="Amatic SC"/>
              </a:rPr>
              <a:t>Attitudes, personality traits, emotional states, abilities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791675" y="1622000"/>
            <a:ext cx="19386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Unspoken dress code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947550" y="2216525"/>
            <a:ext cx="22164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Aesthetic presentation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8452" y="1259451"/>
            <a:ext cx="1337423" cy="177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9549" y="3496374"/>
            <a:ext cx="1589300" cy="15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572" y="2907975"/>
            <a:ext cx="1526349" cy="18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0950" y="2275091"/>
            <a:ext cx="1427200" cy="199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394175" y="2455625"/>
            <a:ext cx="1777200" cy="1938600"/>
          </a:xfrm>
          <a:prstGeom prst="rect">
            <a:avLst/>
          </a:prstGeom>
          <a:noFill/>
          <a:ln w="38100" cap="flat" cmpd="thinThick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Credibility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Acceptance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Authority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respect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6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72925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Saying What You’re NOT Saying- </a:t>
            </a:r>
            <a:r>
              <a:rPr lang="en">
                <a:solidFill>
                  <a:srgbClr val="B45F06"/>
                </a:solidFill>
              </a:rPr>
              <a:t>Build Relationships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42150" y="4646325"/>
            <a:ext cx="6753000" cy="4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700">
                <a:solidFill>
                  <a:srgbClr val="55555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Nolan, James F, and Hoover, Linda A. (2011) Teacher Supervision and Evaluation: Theory Into Practice. 3rd Ed. John Wiley and Sons: River Street, Hoboken.                                                                                    Kay, Mary (2015) Why Employees Don’t Speak Up. About Leaders Website.   </a:t>
            </a:r>
            <a:r>
              <a:rPr lang="en" sz="900">
                <a:solidFill>
                  <a:srgbClr val="55555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                                                       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00975" y="1273050"/>
            <a:ext cx="11568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listening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352225" y="1667250"/>
            <a:ext cx="1383000" cy="3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modeling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883775" y="2126050"/>
            <a:ext cx="2029200" cy="5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Confidentiality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139075" y="2655950"/>
            <a:ext cx="15120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Mutual support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87" y="273746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299</Words>
  <Application>Microsoft Office PowerPoint</Application>
  <PresentationFormat>On-screen Show (16:9)</PresentationFormat>
  <Paragraphs>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Source Code Pro</vt:lpstr>
      <vt:lpstr>Architects Daughter</vt:lpstr>
      <vt:lpstr>Verdana</vt:lpstr>
      <vt:lpstr>Arial</vt:lpstr>
      <vt:lpstr>Amatic SC</vt:lpstr>
      <vt:lpstr>simple-light-2</vt:lpstr>
      <vt:lpstr>beach-day</vt:lpstr>
      <vt:lpstr>Intentional Communication is  an Art Form </vt:lpstr>
      <vt:lpstr>Saying What You’re NOT Saying- Message Clear &amp; Memorable</vt:lpstr>
      <vt:lpstr>Saying What You’re NOT Saying- Message Clear &amp; Memorable</vt:lpstr>
      <vt:lpstr>Saying What You’re NOT Saying- Trustworthy Appearance</vt:lpstr>
      <vt:lpstr>Saying What You’re NOT Saying- Build Relationships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Intentional Communication is  an Art Form</dc:title>
  <dc:creator>Jillian</dc:creator>
  <cp:lastModifiedBy>Jillian</cp:lastModifiedBy>
  <cp:revision>2</cp:revision>
  <dcterms:modified xsi:type="dcterms:W3CDTF">2016-04-16T04:57:12Z</dcterms:modified>
</cp:coreProperties>
</file>